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82" r:id="rId4"/>
    <p:sldId id="260" r:id="rId5"/>
    <p:sldId id="273" r:id="rId6"/>
    <p:sldId id="265" r:id="rId7"/>
    <p:sldId id="261" r:id="rId8"/>
    <p:sldId id="271" r:id="rId9"/>
    <p:sldId id="275" r:id="rId10"/>
    <p:sldId id="276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en-N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FFFF"/>
    <a:srgbClr val="FFEB9C"/>
    <a:srgbClr val="FFFF00"/>
    <a:srgbClr val="00CC00"/>
    <a:srgbClr val="C9F5F7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AB559-9D02-4BBE-B78C-2BE4847E09DB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40032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75D5F3-6333-42BB-806C-B8875861AAF3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70089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21FA28-BBBA-46B0-9E92-12A2FFBCC78A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39380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CEA3A5-8DDF-40EE-85A1-9C0A0C895E5B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13184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E1043-6F97-4F90-B6FC-1BE4068318B8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73457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96C49-7992-4434-99FA-3B581288405F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08859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928328-4EA7-4F6A-95D4-3276606186C1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0286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F3673-3377-4A3E-B1E2-B455EB74EE27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89543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3C85B2-346A-4607-B8A1-B2C75210706E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272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5145B-E011-4925-9CBB-EF1861CCD4E0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688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257A41-7E51-45D2-83F3-7291EB362460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17133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text styles</a:t>
            </a:r>
          </a:p>
          <a:p>
            <a:pPr lvl="1"/>
            <a:r>
              <a:rPr lang="en-NZ" smtClean="0"/>
              <a:t>Second level</a:t>
            </a:r>
          </a:p>
          <a:p>
            <a:pPr lvl="2"/>
            <a:r>
              <a:rPr lang="en-NZ" smtClean="0"/>
              <a:t>Third level</a:t>
            </a:r>
          </a:p>
          <a:p>
            <a:pPr lvl="3"/>
            <a:r>
              <a:rPr lang="en-NZ" smtClean="0"/>
              <a:t>Fourth level</a:t>
            </a:r>
          </a:p>
          <a:p>
            <a:pPr lvl="4"/>
            <a:r>
              <a:rPr lang="en-NZ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N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N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14B2593-4F40-4059-AFF1-800B57FBBED9}" type="slidenum">
              <a:rPr lang="en-NZ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772400" cy="1470025"/>
          </a:xfrm>
        </p:spPr>
        <p:txBody>
          <a:bodyPr/>
          <a:lstStyle/>
          <a:p>
            <a:r>
              <a:rPr lang="en-NZ" sz="4000" b="1"/>
              <a:t>1. Unusual Monohybrid Ratios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1752600"/>
            <a:ext cx="5715000" cy="3200400"/>
          </a:xfrm>
        </p:spPr>
        <p:txBody>
          <a:bodyPr/>
          <a:lstStyle/>
          <a:p>
            <a:pPr lvl="2" algn="l"/>
            <a:r>
              <a:rPr lang="en-NZ" sz="3200" b="1" dirty="0"/>
              <a:t>Examples of:</a:t>
            </a:r>
          </a:p>
          <a:p>
            <a:pPr lvl="2" algn="l">
              <a:buFontTx/>
              <a:buChar char="•"/>
            </a:pPr>
            <a:r>
              <a:rPr lang="en-NZ" sz="2800" dirty="0" err="1"/>
              <a:t>Codominance</a:t>
            </a:r>
            <a:endParaRPr lang="en-NZ" sz="2800" dirty="0"/>
          </a:p>
          <a:p>
            <a:pPr lvl="2" algn="l">
              <a:buFontTx/>
              <a:buChar char="•"/>
            </a:pPr>
            <a:r>
              <a:rPr lang="en-NZ" sz="2800" dirty="0"/>
              <a:t>Incomplete dominance</a:t>
            </a:r>
          </a:p>
          <a:p>
            <a:pPr lvl="2" algn="l">
              <a:buFontTx/>
              <a:buChar char="•"/>
            </a:pPr>
            <a:r>
              <a:rPr lang="en-NZ" sz="2800" dirty="0" smtClean="0"/>
              <a:t>Lethal </a:t>
            </a:r>
            <a:r>
              <a:rPr lang="en-NZ" sz="2800" dirty="0"/>
              <a:t>alleles</a:t>
            </a:r>
          </a:p>
          <a:p>
            <a:pPr lvl="2" algn="l">
              <a:buFontTx/>
              <a:buChar char="•"/>
            </a:pPr>
            <a:r>
              <a:rPr lang="en-NZ" sz="2800" dirty="0"/>
              <a:t>Multiple alleles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533400" y="4876800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endParaRPr lang="en-NZ" sz="4000" b="1" dirty="0">
              <a:solidFill>
                <a:schemeClr val="tx2"/>
              </a:solidFill>
            </a:endParaRPr>
          </a:p>
        </p:txBody>
      </p:sp>
      <p:sp>
        <p:nvSpPr>
          <p:cNvPr id="2054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uiExpand="1" build="p"/>
      <p:bldP spid="2053" grpId="0"/>
      <p:bldP spid="205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b="1"/>
              <a:t>Multiple Alleles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b="1"/>
              <a:t>More than 2 alleles exist for one gene locus.</a:t>
            </a:r>
          </a:p>
          <a:p>
            <a:r>
              <a:rPr lang="en-NZ" b="1"/>
              <a:t>An individual can have any two of them so there are a number of different phenotypes</a:t>
            </a:r>
          </a:p>
          <a:p>
            <a:r>
              <a:rPr lang="en-NZ" b="1"/>
              <a:t>E.g. ABO blood group</a:t>
            </a:r>
          </a:p>
        </p:txBody>
      </p:sp>
      <p:sp>
        <p:nvSpPr>
          <p:cNvPr id="2355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uiExpand="1" build="p"/>
      <p:bldP spid="2355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NZ" b="1"/>
              <a:t>ABO BLOOD GROUP</a:t>
            </a:r>
          </a:p>
        </p:txBody>
      </p:sp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143000"/>
            <a:ext cx="4991100" cy="74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143000"/>
            <a:ext cx="4976813" cy="185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143000"/>
            <a:ext cx="4991100" cy="296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4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143000"/>
            <a:ext cx="4991100" cy="402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5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143000"/>
            <a:ext cx="4991100" cy="507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7" name="AutoShape 1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20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b="1"/>
              <a:t>Antigens on RBCs</a:t>
            </a:r>
            <a:endParaRPr lang="en-AU" b="1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1484313"/>
            <a:ext cx="2997200" cy="388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1484313"/>
            <a:ext cx="2992437" cy="388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484313"/>
            <a:ext cx="2976562" cy="388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5445125"/>
            <a:ext cx="3816350" cy="50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4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b="1"/>
              <a:t>A test result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4" name="Picture 4" descr="abo-d eldonca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412875"/>
            <a:ext cx="6697662" cy="477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5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 rot="10800000">
            <a:off x="1981200" y="6286500"/>
            <a:ext cx="5867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22338"/>
          </a:xfrm>
        </p:spPr>
        <p:txBody>
          <a:bodyPr/>
          <a:lstStyle/>
          <a:p>
            <a:r>
              <a:rPr lang="en-NZ" b="1">
                <a:solidFill>
                  <a:srgbClr val="FFFF99"/>
                </a:solidFill>
              </a:rPr>
              <a:t>This is a roan cow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893175" cy="6021387"/>
          </a:xfrm>
        </p:spPr>
        <p:txBody>
          <a:bodyPr/>
          <a:lstStyle/>
          <a:p>
            <a:pPr algn="ctr">
              <a:buFontTx/>
              <a:buNone/>
            </a:pPr>
            <a:endParaRPr lang="en-NZ">
              <a:solidFill>
                <a:srgbClr val="FFFF99"/>
              </a:solidFill>
            </a:endParaRPr>
          </a:p>
          <a:p>
            <a:pPr algn="ctr"/>
            <a:endParaRPr lang="en-NZ" sz="3600" b="1">
              <a:solidFill>
                <a:srgbClr val="FF0000"/>
              </a:solidFill>
            </a:endParaRPr>
          </a:p>
          <a:p>
            <a:pPr algn="ctr"/>
            <a:endParaRPr lang="en-NZ" sz="3600" b="1">
              <a:solidFill>
                <a:srgbClr val="FF0000"/>
              </a:solidFill>
            </a:endParaRPr>
          </a:p>
          <a:p>
            <a:pPr algn="ctr"/>
            <a:endParaRPr lang="en-NZ" sz="3600" b="1">
              <a:solidFill>
                <a:srgbClr val="FF0000"/>
              </a:solidFill>
            </a:endParaRPr>
          </a:p>
          <a:p>
            <a:pPr algn="ctr"/>
            <a:endParaRPr lang="en-NZ" sz="3600" b="1">
              <a:solidFill>
                <a:srgbClr val="FF0000"/>
              </a:solidFill>
            </a:endParaRPr>
          </a:p>
          <a:p>
            <a:pPr algn="ctr"/>
            <a:endParaRPr lang="en-NZ" sz="3600" b="1">
              <a:solidFill>
                <a:srgbClr val="FF0000"/>
              </a:solidFill>
            </a:endParaRPr>
          </a:p>
          <a:p>
            <a:pPr algn="ctr"/>
            <a:r>
              <a:rPr lang="en-NZ" sz="3600" b="1">
                <a:solidFill>
                  <a:srgbClr val="FF0000"/>
                </a:solidFill>
              </a:rPr>
              <a:t>RR</a:t>
            </a:r>
            <a:r>
              <a:rPr lang="en-NZ" sz="3600" b="1"/>
              <a:t> </a:t>
            </a:r>
            <a:r>
              <a:rPr lang="en-NZ" sz="3600" b="1">
                <a:solidFill>
                  <a:srgbClr val="FF0000"/>
                </a:solidFill>
              </a:rPr>
              <a:t>red</a:t>
            </a:r>
            <a:r>
              <a:rPr lang="en-NZ" sz="3600" b="1">
                <a:solidFill>
                  <a:srgbClr val="FFFF99"/>
                </a:solidFill>
              </a:rPr>
              <a:t>, </a:t>
            </a:r>
          </a:p>
          <a:p>
            <a:pPr algn="ctr"/>
            <a:r>
              <a:rPr lang="en-NZ" sz="3600" b="1">
                <a:solidFill>
                  <a:srgbClr val="FF0000"/>
                </a:solidFill>
              </a:rPr>
              <a:t>R</a:t>
            </a:r>
            <a:r>
              <a:rPr lang="en-NZ" sz="3600" b="1">
                <a:solidFill>
                  <a:schemeClr val="bg1"/>
                </a:solidFill>
              </a:rPr>
              <a:t>R’</a:t>
            </a:r>
            <a:r>
              <a:rPr lang="en-NZ" sz="3600" b="1">
                <a:solidFill>
                  <a:srgbClr val="FFFF99"/>
                </a:solidFill>
              </a:rPr>
              <a:t>, </a:t>
            </a:r>
            <a:r>
              <a:rPr lang="en-NZ" sz="3600" b="1">
                <a:solidFill>
                  <a:srgbClr val="FF0000"/>
                </a:solidFill>
              </a:rPr>
              <a:t>r</a:t>
            </a:r>
            <a:r>
              <a:rPr lang="en-NZ" sz="3600" b="1">
                <a:solidFill>
                  <a:schemeClr val="bg1"/>
                </a:solidFill>
              </a:rPr>
              <a:t>o</a:t>
            </a:r>
            <a:r>
              <a:rPr lang="en-NZ" sz="3600" b="1">
                <a:solidFill>
                  <a:srgbClr val="FF0000"/>
                </a:solidFill>
              </a:rPr>
              <a:t>a</a:t>
            </a:r>
            <a:r>
              <a:rPr lang="en-NZ" sz="3600" b="1">
                <a:solidFill>
                  <a:schemeClr val="bg1"/>
                </a:solidFill>
              </a:rPr>
              <a:t>n</a:t>
            </a:r>
            <a:r>
              <a:rPr lang="en-NZ" sz="3600" b="1">
                <a:solidFill>
                  <a:srgbClr val="FFFF99"/>
                </a:solidFill>
              </a:rPr>
              <a:t> </a:t>
            </a:r>
          </a:p>
          <a:p>
            <a:pPr algn="ctr"/>
            <a:r>
              <a:rPr lang="en-NZ" sz="3600" b="1">
                <a:solidFill>
                  <a:schemeClr val="bg1"/>
                </a:solidFill>
              </a:rPr>
              <a:t>R’R’white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1433513"/>
            <a:ext cx="5183188" cy="343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5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uiExpand="1" build="p"/>
      <p:bldP spid="51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sz="4800" b="1"/>
              <a:t>Co-dominance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sz="3600" b="1"/>
              <a:t>Two different alleles at the same locus are both expressed</a:t>
            </a:r>
          </a:p>
          <a:p>
            <a:pPr lvl="1"/>
            <a:r>
              <a:rPr lang="en-NZ" sz="3200" b="1"/>
              <a:t>E.g. roan cattle</a:t>
            </a:r>
          </a:p>
        </p:txBody>
      </p:sp>
      <p:sp>
        <p:nvSpPr>
          <p:cNvPr id="3686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en-NZ" sz="4800" b="1"/>
              <a:t>Incomplete dominance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b="1" dirty="0"/>
              <a:t>The allele for red snapdragons is not fully dominant over the allele for white.</a:t>
            </a:r>
          </a:p>
          <a:p>
            <a:r>
              <a:rPr lang="en-NZ" b="1" dirty="0"/>
              <a:t>Heterozygous individuals are pink</a:t>
            </a:r>
          </a:p>
          <a:p>
            <a:endParaRPr lang="en-NZ" b="1" dirty="0"/>
          </a:p>
          <a:p>
            <a:r>
              <a:rPr lang="en-NZ" dirty="0"/>
              <a:t>(NOTE: </a:t>
            </a:r>
            <a:r>
              <a:rPr lang="en-NZ" dirty="0" smtClean="0"/>
              <a:t>You </a:t>
            </a:r>
            <a:r>
              <a:rPr lang="en-NZ" smtClean="0"/>
              <a:t>can use R </a:t>
            </a:r>
            <a:r>
              <a:rPr lang="en-NZ" dirty="0"/>
              <a:t>and r for the symbols but here is another way to show them.)</a:t>
            </a:r>
          </a:p>
        </p:txBody>
      </p:sp>
      <p:sp>
        <p:nvSpPr>
          <p:cNvPr id="614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uiExpand="1" build="p"/>
      <p:bldP spid="61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8363" y="2276475"/>
            <a:ext cx="4767262" cy="260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52400"/>
            <a:ext cx="4767263" cy="2389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8363" y="4841875"/>
            <a:ext cx="4767262" cy="189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5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sz="4000" b="1"/>
              <a:t>Co-dominance and Incomplete dominance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b="1"/>
              <a:t>In co-dominance both alleles are active and expressed, e.g. roan cattle have both red and white hairs.</a:t>
            </a:r>
          </a:p>
          <a:p>
            <a:r>
              <a:rPr lang="en-NZ" b="1"/>
              <a:t>In incomplete dominance only one allele is active but is not fully expressed so that there is an intermediate phenotype, e.g. pink flowers rather than red.</a:t>
            </a:r>
          </a:p>
        </p:txBody>
      </p:sp>
      <p:sp>
        <p:nvSpPr>
          <p:cNvPr id="1126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sz="4800" b="1" dirty="0">
                <a:solidFill>
                  <a:schemeClr val="tx1"/>
                </a:solidFill>
              </a:rPr>
              <a:t>Lethal alleles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sz="2800" b="1" dirty="0"/>
              <a:t>ACHONDROPLASIA</a:t>
            </a:r>
            <a:r>
              <a:rPr lang="en-NZ" dirty="0"/>
              <a:t> </a:t>
            </a:r>
          </a:p>
        </p:txBody>
      </p:sp>
      <p:pic>
        <p:nvPicPr>
          <p:cNvPr id="7172" name="Picture 4" descr="Father and son, both with achondroplasia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1341438"/>
            <a:ext cx="3602038" cy="551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3" name="Picture 5" descr="LPA_Web_Hain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349500"/>
            <a:ext cx="3021013" cy="410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4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b="1"/>
              <a:t>Lethal Alleles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b="1"/>
              <a:t>The homozygous dominant genotype is lethal.</a:t>
            </a:r>
          </a:p>
          <a:p>
            <a:r>
              <a:rPr lang="en-NZ" b="1"/>
              <a:t>E.g. For the achondroplasia gene, most people are aa.</a:t>
            </a:r>
          </a:p>
          <a:p>
            <a:r>
              <a:rPr lang="en-NZ" b="1"/>
              <a:t>Aa individuals have the ‘dwarf’ phenotype</a:t>
            </a:r>
          </a:p>
          <a:p>
            <a:r>
              <a:rPr lang="en-NZ" b="1"/>
              <a:t>AA individuals can be conceived but die before being born.</a:t>
            </a:r>
          </a:p>
        </p:txBody>
      </p:sp>
      <p:sp>
        <p:nvSpPr>
          <p:cNvPr id="17412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/>
              <a:t>Cross between two dwarves</a:t>
            </a:r>
          </a:p>
        </p:txBody>
      </p:sp>
      <p:grpSp>
        <p:nvGrpSpPr>
          <p:cNvPr id="21537" name="Group 33"/>
          <p:cNvGrpSpPr>
            <a:grpSpLocks/>
          </p:cNvGrpSpPr>
          <p:nvPr/>
        </p:nvGrpSpPr>
        <p:grpSpPr bwMode="auto">
          <a:xfrm>
            <a:off x="2514600" y="2286000"/>
            <a:ext cx="3657600" cy="2743200"/>
            <a:chOff x="1584" y="1440"/>
            <a:chExt cx="2304" cy="1728"/>
          </a:xfrm>
        </p:grpSpPr>
        <p:sp>
          <p:nvSpPr>
            <p:cNvPr id="21509" name="Line 5"/>
            <p:cNvSpPr>
              <a:spLocks noChangeShapeType="1"/>
            </p:cNvSpPr>
            <p:nvPr/>
          </p:nvSpPr>
          <p:spPr bwMode="auto">
            <a:xfrm>
              <a:off x="3888" y="1440"/>
              <a:ext cx="0" cy="17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21510" name="Line 6"/>
            <p:cNvSpPr>
              <a:spLocks noChangeShapeType="1"/>
            </p:cNvSpPr>
            <p:nvPr/>
          </p:nvSpPr>
          <p:spPr bwMode="auto">
            <a:xfrm flipH="1">
              <a:off x="1584" y="3168"/>
              <a:ext cx="23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21511" name="Line 7"/>
            <p:cNvSpPr>
              <a:spLocks noChangeShapeType="1"/>
            </p:cNvSpPr>
            <p:nvPr/>
          </p:nvSpPr>
          <p:spPr bwMode="auto">
            <a:xfrm>
              <a:off x="2258" y="1440"/>
              <a:ext cx="0" cy="17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21512" name="Line 8"/>
            <p:cNvSpPr>
              <a:spLocks noChangeShapeType="1"/>
            </p:cNvSpPr>
            <p:nvPr/>
          </p:nvSpPr>
          <p:spPr bwMode="auto">
            <a:xfrm>
              <a:off x="3072" y="1440"/>
              <a:ext cx="0" cy="17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21513" name="Line 9"/>
            <p:cNvSpPr>
              <a:spLocks noChangeShapeType="1"/>
            </p:cNvSpPr>
            <p:nvPr/>
          </p:nvSpPr>
          <p:spPr bwMode="auto">
            <a:xfrm flipH="1">
              <a:off x="1584" y="1897"/>
              <a:ext cx="23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21514" name="Line 10"/>
            <p:cNvSpPr>
              <a:spLocks noChangeShapeType="1"/>
            </p:cNvSpPr>
            <p:nvPr/>
          </p:nvSpPr>
          <p:spPr bwMode="auto">
            <a:xfrm flipH="1">
              <a:off x="1584" y="2592"/>
              <a:ext cx="23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</p:grp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3962400" y="22860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A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3276600" y="12954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Aa  x  Aa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5181600" y="22860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a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2819400" y="3078163"/>
            <a:ext cx="53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A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2819400" y="3992563"/>
            <a:ext cx="53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a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3733800" y="3078163"/>
            <a:ext cx="53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A</a:t>
            </a: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3733800" y="3992563"/>
            <a:ext cx="53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A</a:t>
            </a: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5486400" y="3078163"/>
            <a:ext cx="53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a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5486400" y="39624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a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4191000" y="3078163"/>
            <a:ext cx="53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A</a:t>
            </a: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5105400" y="3078163"/>
            <a:ext cx="53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A</a:t>
            </a:r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4191000" y="3992563"/>
            <a:ext cx="53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a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5105400" y="3962400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a</a:t>
            </a:r>
          </a:p>
        </p:txBody>
      </p:sp>
      <p:grpSp>
        <p:nvGrpSpPr>
          <p:cNvPr id="21532" name="Group 28"/>
          <p:cNvGrpSpPr>
            <a:grpSpLocks/>
          </p:cNvGrpSpPr>
          <p:nvPr/>
        </p:nvGrpSpPr>
        <p:grpSpPr bwMode="auto">
          <a:xfrm>
            <a:off x="3657600" y="3048000"/>
            <a:ext cx="1219200" cy="762000"/>
            <a:chOff x="2160" y="1872"/>
            <a:chExt cx="672" cy="624"/>
          </a:xfrm>
        </p:grpSpPr>
        <p:sp>
          <p:nvSpPr>
            <p:cNvPr id="21530" name="Line 26"/>
            <p:cNvSpPr>
              <a:spLocks noChangeShapeType="1"/>
            </p:cNvSpPr>
            <p:nvPr/>
          </p:nvSpPr>
          <p:spPr bwMode="auto">
            <a:xfrm>
              <a:off x="2160" y="1872"/>
              <a:ext cx="672" cy="62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21531" name="Line 27"/>
            <p:cNvSpPr>
              <a:spLocks noChangeShapeType="1"/>
            </p:cNvSpPr>
            <p:nvPr/>
          </p:nvSpPr>
          <p:spPr bwMode="auto">
            <a:xfrm flipH="1">
              <a:off x="2160" y="1872"/>
              <a:ext cx="672" cy="57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NZ"/>
            </a:p>
          </p:txBody>
        </p:sp>
      </p:grpSp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3657600" y="35814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>
                <a:solidFill>
                  <a:srgbClr val="FF0000"/>
                </a:solidFill>
              </a:rPr>
              <a:t>dies</a:t>
            </a: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4876800" y="3611563"/>
            <a:ext cx="152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>
                <a:solidFill>
                  <a:schemeClr val="accent2"/>
                </a:solidFill>
              </a:rPr>
              <a:t>dwarf</a:t>
            </a: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3581400" y="44958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>
                <a:solidFill>
                  <a:schemeClr val="accent2"/>
                </a:solidFill>
              </a:rPr>
              <a:t>dwarf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4800600" y="4449763"/>
            <a:ext cx="2057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600" b="1">
                <a:solidFill>
                  <a:schemeClr val="accent2"/>
                </a:solidFill>
                <a:latin typeface="Arial Narrow" pitchFamily="34" charset="0"/>
              </a:rPr>
              <a:t>normal</a:t>
            </a:r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914400" y="5334000"/>
            <a:ext cx="7239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NZ" sz="3200" b="1"/>
              <a:t>Phenotype ratio – 2 dwarf :1 normal</a:t>
            </a:r>
          </a:p>
        </p:txBody>
      </p:sp>
      <p:sp>
        <p:nvSpPr>
          <p:cNvPr id="21539" name="AutoShape 3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477000"/>
            <a:ext cx="533400" cy="38100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15" grpId="0"/>
      <p:bldP spid="21516" grpId="0"/>
      <p:bldP spid="21518" grpId="0"/>
      <p:bldP spid="21519" grpId="0"/>
      <p:bldP spid="21520" grpId="0"/>
      <p:bldP spid="21521" grpId="0"/>
      <p:bldP spid="21522" grpId="0"/>
      <p:bldP spid="21524" grpId="0"/>
      <p:bldP spid="21525" grpId="0"/>
      <p:bldP spid="21526" grpId="0"/>
      <p:bldP spid="21527" grpId="0"/>
      <p:bldP spid="21528" grpId="0"/>
      <p:bldP spid="21529" grpId="0"/>
      <p:bldP spid="21533" grpId="0"/>
      <p:bldP spid="21534" grpId="0"/>
      <p:bldP spid="21535" grpId="0"/>
      <p:bldP spid="21536" grpId="0"/>
      <p:bldP spid="21538" grpId="0"/>
      <p:bldP spid="2153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3977</TotalTime>
  <Words>253</Words>
  <Application>Microsoft Office PowerPoint</Application>
  <PresentationFormat>On-screen Show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1. Unusual Monohybrid Ratios</vt:lpstr>
      <vt:lpstr>This is a roan cow</vt:lpstr>
      <vt:lpstr>Co-dominance</vt:lpstr>
      <vt:lpstr>Incomplete dominance</vt:lpstr>
      <vt:lpstr>PowerPoint Presentation</vt:lpstr>
      <vt:lpstr>Co-dominance and Incomplete dominance</vt:lpstr>
      <vt:lpstr>Lethal alleles</vt:lpstr>
      <vt:lpstr>Lethal Alleles</vt:lpstr>
      <vt:lpstr>Cross between two dwarves</vt:lpstr>
      <vt:lpstr>Multiple Alleles</vt:lpstr>
      <vt:lpstr>ABO BLOOD GROUP</vt:lpstr>
      <vt:lpstr>Antigens on RBCs</vt:lpstr>
      <vt:lpstr>A test result</vt:lpstr>
    </vt:vector>
  </TitlesOfParts>
  <Company>St. Marys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Unusual Monohybrids</dc:title>
  <dc:creator>Rick Wood</dc:creator>
  <cp:lastModifiedBy>Rick Wood</cp:lastModifiedBy>
  <cp:revision>25</cp:revision>
  <dcterms:created xsi:type="dcterms:W3CDTF">2007-07-27T00:11:33Z</dcterms:created>
  <dcterms:modified xsi:type="dcterms:W3CDTF">2012-09-16T23:51:05Z</dcterms:modified>
</cp:coreProperties>
</file>